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40" r:id="rId3"/>
    <p:sldId id="441" r:id="rId5"/>
    <p:sldId id="442" r:id="rId6"/>
    <p:sldId id="443" r:id="rId7"/>
    <p:sldId id="444" r:id="rId8"/>
    <p:sldId id="445" r:id="rId9"/>
    <p:sldId id="446" r:id="rId10"/>
    <p:sldId id="447" r:id="rId11"/>
    <p:sldId id="448" r:id="rId12"/>
    <p:sldId id="458" r:id="rId13"/>
    <p:sldId id="450" r:id="rId14"/>
    <p:sldId id="459" r:id="rId15"/>
    <p:sldId id="462" r:id="rId16"/>
    <p:sldId id="460" r:id="rId17"/>
    <p:sldId id="463" r:id="rId18"/>
    <p:sldId id="464" r:id="rId19"/>
    <p:sldId id="465" r:id="rId20"/>
    <p:sldId id="449" r:id="rId21"/>
    <p:sldId id="451" r:id="rId22"/>
    <p:sldId id="452" r:id="rId23"/>
    <p:sldId id="453" r:id="rId24"/>
    <p:sldId id="454" r:id="rId25"/>
    <p:sldId id="455" r:id="rId26"/>
    <p:sldId id="456" r:id="rId27"/>
    <p:sldId id="45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3" autoAdjust="0"/>
    <p:restoredTop sz="94656" autoAdjust="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endParaRPr lang="en-US"/>
          </a:p>
          <a:p>
            <a:r>
              <a:rPr lang="en-US"/>
              <a:t>discrete GPUs:</a:t>
            </a:r>
            <a:endParaRPr lang="en-US"/>
          </a:p>
          <a:p>
            <a:endParaRPr lang="en-US"/>
          </a:p>
          <a:p>
            <a:r>
              <a:rPr lang="en-US"/>
              <a:t>    Vega 10 (14 nm Samsung/GloFo FinFET process) (also codenamed Greenland[46]) found on "Radeon RX Vega 64", "Radeon RX Vega 56", "Radeon Vega Frontier Edition" and "Radeon Pro V340" graphics cards[47]</a:t>
            </a:r>
            <a:endParaRPr lang="en-US"/>
          </a:p>
          <a:p>
            <a:endParaRPr lang="en-US"/>
          </a:p>
          <a:p>
            <a:r>
              <a:rPr lang="en-US"/>
              <a:t>    Vega 12 (14 nm Samsung/GloFo FinFET process) found on "Radeon Vega Pro 20" and "Radeon Vega Pro 16"-branded mobile graphics cards[48]</a:t>
            </a:r>
            <a:endParaRPr lang="en-US"/>
          </a:p>
          <a:p>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endParaRPr lang="en-US"/>
          </a:p>
          <a:p>
            <a:r>
              <a:rPr lang="en-US"/>
              <a:t>    Raven Ridge[51] came with VCN 1 which supersedes VCE and UVD and allows full fixed-function VP9 decode.</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https://github.com/RadeonOpenCompute/ROCm_Documentation/blob/master/Deep_learning/Deep-learning.rst</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http://developer.amd.com/wordpress/media/2013/06/2620_final.pdf</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hlinkClick r:id="rId3"/>
            </a:endParaRPr>
          </a:p>
          <a:p>
            <a:r>
              <a:rPr lang="en-US" dirty="0"/>
              <a:t>The ROCr System Runtime is language independent and makes heavy use of the Heterogeneous System Architecture (HSA) Runtime API.</a:t>
            </a:r>
            <a:endParaRPr lang="en-US" dirty="0"/>
          </a:p>
          <a:p>
            <a:endParaRPr 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Software support for BFloat16 on Radeon Instinct MI50, MI60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x-none" altLang="en-US" dirty="0">
                <a:solidFill>
                  <a:schemeClr val="tx1"/>
                </a:solidFill>
              </a:rPr>
              <a:t>Brief on AMD MIVisionX</a:t>
            </a:r>
            <a:endParaRPr lang="zh-CN" altLang="en-US" dirty="0">
              <a:solidFill>
                <a:schemeClr val="tx1"/>
              </a:solidFill>
            </a:endParaRPr>
          </a:p>
        </p:txBody>
      </p:sp>
      <p:sp>
        <p:nvSpPr>
          <p:cNvPr id="5" name="副标题 4"/>
          <p:cNvSpPr>
            <a:spLocks noGrp="1"/>
          </p:cNvSpPr>
          <p:nvPr>
            <p:ph type="subTitle" idx="1"/>
          </p:nvPr>
        </p:nvSpPr>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ROCm - AMD Openning Software Stack for GPU Programming</a:t>
            </a:r>
            <a:endParaRPr lang="x-none"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842010" y="1838325"/>
            <a:ext cx="3778885" cy="434149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725640" y="1827407"/>
            <a:ext cx="4493321" cy="4351339"/>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a:t>
            </a:r>
            <a:endParaRPr lang="en-US" sz="1335" dirty="0">
              <a:solidFill>
                <a:schemeClr val="tx1"/>
              </a:solidFill>
            </a:endParaRPr>
          </a:p>
          <a:p>
            <a:pPr marL="609600" lvl="1" indent="-381000"/>
            <a:r>
              <a:rPr lang="en-US" sz="1335" dirty="0">
                <a:solidFill>
                  <a:schemeClr val="tx1"/>
                </a:solidFill>
              </a:rPr>
              <a:t>HIP</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9089483" y="1794113"/>
            <a:ext cx="2879296" cy="4175760"/>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charset="0"/>
              <a:buChar char="•"/>
            </a:pPr>
            <a:r>
              <a:rPr lang="en-US" sz="1465" dirty="0" err="1">
                <a:solidFill>
                  <a:schemeClr val="tx2"/>
                </a:solidFill>
              </a:rPr>
              <a:t>hipBLAS</a:t>
            </a:r>
            <a:endParaRPr lang="en-US" sz="1465" dirty="0">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a:t>
            </a:r>
            <a:endParaRPr lang="x-none" altLang="en-US" sz="1465" b="1"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ROCm Stack Architecture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AI over ROCm</a:t>
            </a:r>
            <a:endParaRPr lang="x-none" altLang="en-US"/>
          </a:p>
        </p:txBody>
      </p:sp>
      <p:pic>
        <p:nvPicPr>
          <p:cNvPr id="5" name="Content Placeholder 4"/>
          <p:cNvPicPr>
            <a:picLocks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182880" y="1616075"/>
          <a:ext cx="5836920" cy="7284720"/>
        </p:xfrm>
        <a:graphic>
          <a:graphicData uri="http://schemas.openxmlformats.org/drawingml/2006/table">
            <a:tbl>
              <a:tblPr firstRow="1" bandRow="1">
                <a:tableStyleId>{5C22544A-7EE6-4342-B048-85BDC9FD1C3A}</a:tableStyleId>
              </a:tblPr>
              <a:tblGrid>
                <a:gridCol w="1167130"/>
                <a:gridCol w="1167765"/>
                <a:gridCol w="1167130"/>
                <a:gridCol w="1167765"/>
                <a:gridCol w="1167130"/>
              </a:tblGrid>
              <a:tr h="369571">
                <a:tc>
                  <a:txBody>
                    <a:bodyPr/>
                    <a:p>
                      <a:pPr>
                        <a:buNone/>
                      </a:pPr>
                      <a:r>
                        <a:rPr sz="1000"/>
                        <a:t>Framework </a:t>
                      </a:r>
                      <a:endParaRPr sz="1000"/>
                    </a:p>
                  </a:txBody>
                  <a:tcPr/>
                </a:tc>
                <a:tc>
                  <a:txBody>
                    <a:bodyPr/>
                    <a:p>
                      <a:pPr>
                        <a:buNone/>
                      </a:pPr>
                      <a:r>
                        <a:rPr sz="1000"/>
                        <a:t>Status </a:t>
                      </a:r>
                      <a:endParaRPr sz="1000"/>
                    </a:p>
                  </a:txBody>
                  <a:tcPr/>
                </a:tc>
                <a:tc>
                  <a:txBody>
                    <a:bodyPr/>
                    <a:p>
                      <a:pPr>
                        <a:buNone/>
                      </a:pPr>
                      <a:r>
                        <a:rPr sz="1000"/>
                        <a:t>MIOpen Enabled </a:t>
                      </a:r>
                      <a:endParaRPr sz="1000"/>
                    </a:p>
                  </a:txBody>
                  <a:tcPr/>
                </a:tc>
                <a:tc>
                  <a:txBody>
                    <a:bodyPr/>
                    <a:p>
                      <a:pPr>
                        <a:buNone/>
                      </a:pPr>
                      <a:r>
                        <a:rPr sz="1000"/>
                        <a:t>Upstreamed   </a:t>
                      </a:r>
                      <a:endParaRPr sz="1000"/>
                    </a:p>
                  </a:txBody>
                  <a:tcPr/>
                </a:tc>
                <a:tc>
                  <a:txBody>
                    <a:bodyPr/>
                    <a:p>
                      <a:pPr>
                        <a:buNone/>
                      </a:pPr>
                      <a:r>
                        <a:rPr sz="1000"/>
                        <a:t>Current Repository</a:t>
                      </a:r>
                      <a:endParaRPr sz="1000"/>
                    </a:p>
                  </a:txBody>
                  <a:tcPr/>
                </a:tc>
              </a:tr>
              <a:tr h="542925">
                <a:tc>
                  <a:txBody>
                    <a:bodyPr/>
                    <a:p>
                      <a:pPr>
                        <a:buNone/>
                      </a:pPr>
                      <a:r>
                        <a:rPr sz="1000"/>
                        <a:t>Caffe       </a:t>
                      </a:r>
                      <a:endParaRPr sz="1000"/>
                    </a:p>
                  </a:txBody>
                  <a:tcPr/>
                </a:tc>
                <a:tc>
                  <a:txBody>
                    <a:bodyPr/>
                    <a:p>
                      <a:pPr>
                        <a:buNone/>
                      </a:pPr>
                      <a:r>
                        <a:rPr sz="1000"/>
                        <a:t>Public     </a:t>
                      </a:r>
                      <a:endParaRPr sz="1000"/>
                    </a:p>
                  </a:txBody>
                  <a:tcPr/>
                </a:tc>
                <a:tc>
                  <a:txBody>
                    <a:bodyPr/>
                    <a:p>
                      <a:pPr>
                        <a:buNone/>
                      </a:pPr>
                      <a:r>
                        <a:rPr sz="1000"/>
                        <a:t>Yes            </a:t>
                      </a:r>
                      <a:endParaRPr sz="1000"/>
                    </a:p>
                  </a:txBody>
                  <a:tcPr/>
                </a:tc>
                <a:tc>
                  <a:txBody>
                    <a:bodyPr/>
                    <a:p>
                      <a:pPr>
                        <a:buNone/>
                      </a:pPr>
                      <a:r>
                        <a:rPr sz="1000"/>
                        <a:t>              </a:t>
                      </a:r>
                      <a:endParaRPr sz="1000"/>
                    </a:p>
                  </a:txBody>
                  <a:tcPr/>
                </a:tc>
                <a:tc>
                  <a:txBody>
                    <a:bodyPr/>
                    <a:p>
                      <a:pPr>
                        <a:buNone/>
                      </a:pPr>
                      <a:r>
                        <a:rPr sz="1000"/>
                        <a:t>https://github.com/ROCmSoftwarePlatform/hipCaffe</a:t>
                      </a:r>
                      <a:endParaRPr sz="1000"/>
                    </a:p>
                  </a:txBody>
                  <a:tcPr/>
                </a:tc>
              </a:tr>
              <a:tr h="705485">
                <a:tc>
                  <a:txBody>
                    <a:bodyPr/>
                    <a:p>
                      <a:pPr>
                        <a:buNone/>
                      </a:pPr>
                      <a:r>
                        <a:rPr sz="1000"/>
                        <a:t>Tensorflow  </a:t>
                      </a:r>
                      <a:r>
                        <a:rPr lang="x-none" sz="1000"/>
                        <a:t>2.0</a:t>
                      </a:r>
                      <a:r>
                        <a:rPr sz="1000"/>
                        <a:t> </a:t>
                      </a:r>
                      <a:endParaRPr sz="1000"/>
                    </a:p>
                  </a:txBody>
                  <a:tcPr/>
                </a:tc>
                <a:tc>
                  <a:txBody>
                    <a:bodyPr/>
                    <a:p>
                      <a:pPr>
                        <a:buNone/>
                      </a:pPr>
                      <a:r>
                        <a:rPr lang="x-none" sz="1000"/>
                        <a:t>Verified</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Notes: Working on NCCL and XLA enablement, Running</a:t>
                      </a:r>
                      <a:endParaRPr sz="1000"/>
                    </a:p>
                  </a:txBody>
                  <a:tcPr/>
                </a:tc>
              </a:tr>
              <a:tr h="504191">
                <a:tc>
                  <a:txBody>
                    <a:bodyPr/>
                    <a:p>
                      <a:pPr>
                        <a:buNone/>
                      </a:pPr>
                      <a:r>
                        <a:rPr sz="1000"/>
                        <a:t>Caffe2       </a:t>
                      </a:r>
                      <a:endParaRPr sz="1000"/>
                    </a:p>
                  </a:txBody>
                  <a:tcPr/>
                </a:tc>
                <a:tc>
                  <a:txBody>
                    <a:bodyPr/>
                    <a:p>
                      <a:pPr>
                        <a:buNone/>
                      </a:pPr>
                      <a:r>
                        <a:rPr sz="1000"/>
                        <a:t>Upstreaming </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https://github.com/ROCmSoftwarePlatform/caffe2</a:t>
                      </a:r>
                      <a:endParaRPr sz="1000"/>
                    </a:p>
                  </a:txBody>
                  <a:tcPr/>
                </a:tc>
              </a:tr>
              <a:tr h="640080">
                <a:tc>
                  <a:txBody>
                    <a:bodyPr/>
                    <a:p>
                      <a:pPr>
                        <a:buNone/>
                      </a:pPr>
                      <a:r>
                        <a:rPr sz="1000"/>
                        <a:t>Torch HIP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In process </a:t>
                      </a:r>
                      <a:endParaRPr sz="1000"/>
                    </a:p>
                  </a:txBody>
                  <a:tcPr/>
                </a:tc>
                <a:tc>
                  <a:txBody>
                    <a:bodyPr/>
                    <a:p>
                      <a:pPr>
                        <a:buNone/>
                      </a:pPr>
                      <a:r>
                        <a:rPr sz="1000"/>
                        <a:t>https://github.com/ROCmSoftwarePlatform/cutorch_hip</a:t>
                      </a:r>
                      <a:endParaRPr sz="1000"/>
                    </a:p>
                  </a:txBody>
                  <a:tcPr/>
                </a:tc>
              </a:tr>
              <a:tr h="504191">
                <a:tc>
                  <a:txBody>
                    <a:bodyPr/>
                    <a:p>
                      <a:pPr>
                        <a:buNone/>
                      </a:pPr>
                      <a:r>
                        <a:rPr sz="1000"/>
                        <a:t>HIPnn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https://github.com/ROCmSoftwarePlatform/cunn_hip</a:t>
                      </a:r>
                      <a:endParaRPr sz="1000"/>
                    </a:p>
                  </a:txBody>
                  <a:tcPr/>
                </a:tc>
              </a:tr>
              <a:tr h="369571">
                <a:tc>
                  <a:txBody>
                    <a:bodyPr/>
                    <a:p>
                      <a:pPr>
                        <a:buNone/>
                      </a:pPr>
                      <a:r>
                        <a:rPr sz="1000"/>
                        <a:t>PyTorch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r h="504191">
                <a:tc>
                  <a:txBody>
                    <a:bodyPr/>
                    <a:p>
                      <a:pPr>
                        <a:buNone/>
                      </a:pPr>
                      <a:r>
                        <a:rPr sz="1000"/>
                        <a:t>MxNet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https://github.com/ROCmSoftwarePlatform/mxnet  </a:t>
                      </a:r>
                      <a:endParaRPr sz="1000"/>
                    </a:p>
                  </a:txBody>
                  <a:tcPr/>
                </a:tc>
              </a:tr>
              <a:tr h="369571">
                <a:tc>
                  <a:txBody>
                    <a:bodyPr/>
                    <a:p>
                      <a:pPr>
                        <a:buNone/>
                      </a:pPr>
                      <a:r>
                        <a:rPr sz="1000"/>
                        <a:t>CNTK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Application Development over ROCm Stack</a:t>
            </a:r>
            <a:endParaRPr lang="x-none" altLang="en-US"/>
          </a:p>
        </p:txBody>
      </p:sp>
      <p:sp>
        <p:nvSpPr>
          <p:cNvPr id="3" name="Content Placeholder 2"/>
          <p:cNvSpPr>
            <a:spLocks noGrp="1"/>
          </p:cNvSpPr>
          <p:nvPr>
            <p:ph sz="half" idx="1"/>
          </p:nvPr>
        </p:nvSpPr>
        <p:spPr/>
        <p:txBody>
          <a:bodyPr>
            <a:normAutofit fontScale="60000"/>
          </a:bodyPr>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2286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p>
                      <a:pPr>
                        <a:buNone/>
                      </a:pPr>
                      <a:r>
                        <a:rPr lang="x-none"/>
                        <a:t>GCN Version</a:t>
                      </a:r>
                      <a:endParaRPr lang="x-none"/>
                    </a:p>
                  </a:txBody>
                  <a:tcPr/>
                </a:tc>
                <a:tc>
                  <a:txBody>
                    <a:bodyPr/>
                    <a:p>
                      <a:pPr>
                        <a:buNone/>
                      </a:pPr>
                      <a:r>
                        <a:rPr lang="x-none"/>
                        <a:t>GPU/APU Family</a:t>
                      </a:r>
                      <a:endParaRPr lang="x-none"/>
                    </a:p>
                  </a:txBody>
                  <a:tcPr/>
                </a:tc>
                <a:tc>
                  <a:txBody>
                    <a:bodyPr/>
                    <a:p>
                      <a:pPr>
                        <a:buNone/>
                      </a:pPr>
                      <a:r>
                        <a:rPr lang="x-none"/>
                        <a:t>Example of Radeon GPU</a:t>
                      </a:r>
                      <a:endParaRPr lang="x-none"/>
                    </a:p>
                  </a:txBody>
                  <a:tcPr/>
                </a:tc>
              </a:tr>
              <a:tr h="381000">
                <a:tc>
                  <a:txBody>
                    <a:bodyPr/>
                    <a:p>
                      <a:pPr>
                        <a:buNone/>
                      </a:pPr>
                      <a:r>
                        <a:rPr lang="x-none" sz="1200"/>
                        <a:t>gfx701</a:t>
                      </a:r>
                      <a:endParaRPr lang="x-none" sz="1200"/>
                    </a:p>
                  </a:txBody>
                  <a:tcPr/>
                </a:tc>
                <a:tc>
                  <a:txBody>
                    <a:bodyPr/>
                    <a:p>
                      <a:pPr>
                        <a:buNone/>
                      </a:pPr>
                      <a:r>
                        <a:rPr lang="x-none" sz="1200"/>
                        <a:t>GFX7</a:t>
                      </a:r>
                      <a:endParaRPr lang="x-none" sz="1200"/>
                    </a:p>
                  </a:txBody>
                  <a:tcPr/>
                </a:tc>
                <a:tc>
                  <a:txBody>
                    <a:bodyPr/>
                    <a:p>
                      <a:pPr>
                        <a:buNone/>
                      </a:pPr>
                      <a:r>
                        <a:rPr sz="1200"/>
                        <a:t>FirePro W8100, FirePro W9100, Radeon R9 290, Radeon R9 390</a:t>
                      </a:r>
                      <a:endParaRPr sz="1200"/>
                    </a:p>
                  </a:txBody>
                  <a:tcPr/>
                </a:tc>
              </a:tr>
              <a:tr h="381000">
                <a:tc>
                  <a:txBody>
                    <a:bodyPr/>
                    <a:p>
                      <a:pPr>
                        <a:buNone/>
                      </a:pPr>
                      <a:r>
                        <a:rPr lang="x-none" sz="1200"/>
                        <a:t>gfx801</a:t>
                      </a:r>
                      <a:endParaRPr lang="x-none" sz="1200"/>
                    </a:p>
                  </a:txBody>
                  <a:tcPr/>
                </a:tc>
                <a:tc>
                  <a:txBody>
                    <a:bodyPr/>
                    <a:p>
                      <a:pPr>
                        <a:buNone/>
                      </a:pPr>
                      <a:r>
                        <a:rPr lang="x-none" sz="1200"/>
                        <a:t>Carrizo APU</a:t>
                      </a:r>
                      <a:endParaRPr lang="x-none" sz="1200"/>
                    </a:p>
                  </a:txBody>
                  <a:tcPr/>
                </a:tc>
                <a:tc>
                  <a:txBody>
                    <a:bodyPr/>
                    <a:p>
                      <a:pPr>
                        <a:buNone/>
                      </a:pPr>
                      <a:r>
                        <a:rPr sz="1200"/>
                        <a:t>FX-8800P</a:t>
                      </a:r>
                      <a:endParaRPr sz="1200"/>
                    </a:p>
                  </a:txBody>
                  <a:tcPr/>
                </a:tc>
              </a:tr>
              <a:tr h="381000">
                <a:tc>
                  <a:txBody>
                    <a:bodyPr/>
                    <a:p>
                      <a:pPr>
                        <a:buNone/>
                      </a:pPr>
                      <a:r>
                        <a:rPr lang="x-none" sz="1200"/>
                        <a:t>gfx803</a:t>
                      </a:r>
                      <a:endParaRPr lang="x-none" sz="1200"/>
                    </a:p>
                  </a:txBody>
                  <a:tcPr/>
                </a:tc>
                <a:tc>
                  <a:txBody>
                    <a:bodyPr/>
                    <a:p>
                      <a:pPr>
                        <a:buNone/>
                      </a:pPr>
                      <a:r>
                        <a:rPr lang="x-none" sz="1200"/>
                        <a:t>GFX8</a:t>
                      </a:r>
                      <a:endParaRPr lang="x-none" sz="1200"/>
                    </a:p>
                  </a:txBody>
                  <a:tcPr/>
                </a:tc>
                <a:tc>
                  <a:txBody>
                    <a:bodyPr/>
                    <a:p>
                      <a:pPr>
                        <a:buNone/>
                      </a:pPr>
                      <a:r>
                        <a:rPr sz="1200"/>
                        <a:t>R9 Fury, R9 Fury X, R9 Nano, FirePro S9300 x2, Radeon RX 480, Radeon RX 470, Radeon RX 460</a:t>
                      </a:r>
                      <a:endParaRPr sz="1200"/>
                    </a:p>
                  </a:txBody>
                  <a:tcPr/>
                </a:tc>
              </a:tr>
              <a:tr h="381000">
                <a:tc>
                  <a:txBody>
                    <a:bodyPr/>
                    <a:p>
                      <a:pPr>
                        <a:buNone/>
                      </a:pPr>
                      <a:r>
                        <a:rPr lang="x-none" sz="1200"/>
                        <a:t>gfx900</a:t>
                      </a:r>
                      <a:endParaRPr lang="x-none" sz="1200"/>
                    </a:p>
                  </a:txBody>
                  <a:tcPr/>
                </a:tc>
                <a:tc>
                  <a:txBody>
                    <a:bodyPr/>
                    <a:p>
                      <a:pPr>
                        <a:buNone/>
                      </a:pPr>
                      <a:r>
                        <a:rPr lang="x-none" sz="1200"/>
                        <a:t>GFX9</a:t>
                      </a:r>
                      <a:endParaRPr lang="x-none" sz="1200"/>
                    </a:p>
                  </a:txBody>
                  <a:tcPr/>
                </a:tc>
                <a:tc>
                  <a:txBody>
                    <a:bodyPr/>
                    <a:p>
                      <a:pPr>
                        <a:buNone/>
                      </a:pPr>
                      <a:r>
                        <a:rPr sz="1200"/>
                        <a:t>Vega10</a:t>
                      </a:r>
                      <a:endParaRPr sz="120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AMD Graphics Core Next</a:t>
            </a:r>
            <a:endParaRPr lang="x-none" altLang="en-US"/>
          </a:p>
        </p:txBody>
      </p:sp>
      <p:sp>
        <p:nvSpPr>
          <p:cNvPr id="3" name="Content Placeholder 2"/>
          <p:cNvSpPr>
            <a:spLocks noGrp="1"/>
          </p:cNvSpPr>
          <p:nvPr>
            <p:ph sz="half" idx="1"/>
          </p:nvPr>
        </p:nvSpPr>
        <p:spPr>
          <a:xfrm>
            <a:off x="838200" y="1826260"/>
            <a:ext cx="4902200" cy="4351655"/>
          </a:xfrm>
        </p:spPr>
        <p:txBody>
          <a:bodyPr>
            <a:normAutofit fontScale="60000"/>
          </a:bodyPr>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ChangeAspect="1"/>
          </p:cNvPicPr>
          <p:nvPr>
            <p:ph sz="half" idx="2"/>
          </p:nvPr>
        </p:nvPicPr>
        <p:blipFill>
          <a:blip r:embed="rId1"/>
          <a:stretch>
            <a:fillRect/>
          </a:stretch>
        </p:blipFill>
        <p:spPr>
          <a:xfrm>
            <a:off x="6444615" y="1825625"/>
            <a:ext cx="46361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760"/>
            <a:ext cx="9931400" cy="608965"/>
          </a:xfrm>
        </p:spPr>
        <p:txBody>
          <a:bodyPr>
            <a:normAutofit fontScale="90000"/>
          </a:bodyPr>
          <a:p>
            <a:r>
              <a:rPr lang="x-none" altLang="en-US"/>
              <a:t>Vega Series Processor</a:t>
            </a:r>
            <a:endParaRPr lang="x-none" altLang="en-US"/>
          </a:p>
        </p:txBody>
      </p:sp>
      <p:pic>
        <p:nvPicPr>
          <p:cNvPr id="5" name="Content Placeholder 4"/>
          <p:cNvPicPr>
            <a:picLocks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p:nvPr>
            <p:ph sz="half" idx="2"/>
          </p:nvPr>
        </p:nvSpPr>
        <p:spPr>
          <a:xfrm>
            <a:off x="518160" y="1483360"/>
            <a:ext cx="5740400" cy="5089525"/>
          </a:xfrm>
        </p:spPr>
        <p:txBody>
          <a:bodyPr>
            <a:normAutofit fontScale="60000"/>
          </a:bodyPr>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GCN processor groups 64 work-items into a wavefront, which executes the kernel on all 64 work-items in one pass.</a:t>
            </a:r>
            <a:endParaRPr lang="en-US"/>
          </a:p>
          <a:p>
            <a:r>
              <a:rPr lang="en-US"/>
              <a:t>The GCN processor consists of:</a:t>
            </a:r>
            <a:endParaRPr lang="en-US"/>
          </a:p>
          <a:p>
            <a:pPr lvl="1"/>
            <a:r>
              <a:rPr lang="en-US"/>
              <a:t>A scalar ALU, which operates on one value per wavefront (common to all work items).</a:t>
            </a:r>
            <a:endParaRPr lang="en-US"/>
          </a:p>
          <a:p>
            <a:pPr lvl="1"/>
            <a:r>
              <a:rPr lang="en-US"/>
              <a:t>A vector ALU, which operates on unique values per work-item.</a:t>
            </a:r>
            <a:endParaRPr lang="en-US"/>
          </a:p>
          <a:p>
            <a:pPr lvl="1"/>
            <a:r>
              <a:rPr lang="en-US"/>
              <a:t>Local data storage, which allows work-items within a workgroup to communicate and share data.</a:t>
            </a:r>
            <a:endParaRPr lang="en-US"/>
          </a:p>
          <a:p>
            <a:pPr lvl="1"/>
            <a:r>
              <a:rPr lang="en-US"/>
              <a:t>Scalar memory, which can transfer data between SGPRs and memory through a cache.</a:t>
            </a:r>
            <a:endParaRPr lang="en-US"/>
          </a:p>
          <a:p>
            <a:pPr lvl="1"/>
            <a:r>
              <a:rPr lang="en-US"/>
              <a:t>Vector memory, which can transfer data between VGPRs and memory,including sampling texture maps.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US"/>
              <a:t>Compute Unit (CU) and Memory Hierarchy</a:t>
            </a:r>
            <a:endParaRPr lang="x-none" altLang="en-US"/>
          </a:p>
        </p:txBody>
      </p:sp>
      <p:sp>
        <p:nvSpPr>
          <p:cNvPr id="3" name="Content Placeholder 2"/>
          <p:cNvSpPr>
            <a:spLocks noGrp="1"/>
          </p:cNvSpPr>
          <p:nvPr>
            <p:ph sz="half" idx="1"/>
          </p:nvPr>
        </p:nvSpPr>
        <p:spPr/>
        <p:txBody>
          <a:bodyPr>
            <a:normAutofit lnSpcReduction="10000"/>
          </a:bodyPr>
          <a:p>
            <a:r>
              <a:rPr lang="x-none" altLang="en-US"/>
              <a:t>Local Data Share (LDS)</a:t>
            </a:r>
            <a:endParaRPr lang="x-none" altLang="en-US"/>
          </a:p>
          <a:p>
            <a:pPr lvl="1"/>
            <a:r>
              <a:rPr lang="x-none" altLang="en-US"/>
              <a:t>This memory is configured with 32 banks, each with 512 entries of 4 bytes that enables low-latency communication between work-items within a work-group, or the work-items within a wavefront</a:t>
            </a:r>
            <a:endParaRPr lang="x-none" altLang="en-US"/>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1"/>
            <a:endParaRPr lang="x-none" altLang="en-US" sz="2000"/>
          </a:p>
          <a:p>
            <a:endParaRPr lang="x-none" altLang="en-US"/>
          </a:p>
        </p:txBody>
      </p:sp>
      <p:pic>
        <p:nvPicPr>
          <p:cNvPr id="5" name="Content Placeholder 4"/>
          <p:cNvPicPr>
            <a:picLocks noChangeAspect="1"/>
          </p:cNvPicPr>
          <p:nvPr>
            <p:ph sz="half" idx="2"/>
          </p:nvPr>
        </p:nvPicPr>
        <p:blipFill>
          <a:blip r:embed="rId1"/>
          <a:stretch>
            <a:fillRect/>
          </a:stretch>
        </p:blipFill>
        <p:spPr>
          <a:xfrm>
            <a:off x="6706870" y="2232025"/>
            <a:ext cx="5181600" cy="3677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1"/>
          <a:stretch>
            <a:fillRect/>
          </a:stretch>
        </p:blipFill>
        <p:spPr>
          <a:xfrm>
            <a:off x="8857615" y="348616"/>
            <a:ext cx="3069591" cy="1985645"/>
          </a:xfrm>
          <a:prstGeom prst="rect">
            <a:avLst/>
          </a:prstGeom>
        </p:spPr>
      </p:pic>
      <p:pic>
        <p:nvPicPr>
          <p:cNvPr id="6" name="Picture 5"/>
          <p:cNvPicPr>
            <a:picLocks noChangeAspect="1"/>
          </p:cNvPicPr>
          <p:nvPr/>
        </p:nvPicPr>
        <p:blipFill>
          <a:blip r:embed="rId2"/>
          <a:stretch>
            <a:fillRect/>
          </a:stretch>
        </p:blipFill>
        <p:spPr>
          <a:xfrm>
            <a:off x="8806815" y="2743837"/>
            <a:ext cx="3244851" cy="1867535"/>
          </a:xfrm>
          <a:prstGeom prst="rect">
            <a:avLst/>
          </a:prstGeom>
        </p:spPr>
      </p:pic>
      <p:pic>
        <p:nvPicPr>
          <p:cNvPr id="7" name="Picture 6"/>
          <p:cNvPicPr>
            <a:picLocks noChangeAspect="1"/>
          </p:cNvPicPr>
          <p:nvPr/>
        </p:nvPicPr>
        <p:blipFill>
          <a:blip r:embed="rId3"/>
          <a:stretch>
            <a:fillRect/>
          </a:stretch>
        </p:blipFill>
        <p:spPr>
          <a:xfrm>
            <a:off x="8818245" y="4765041"/>
            <a:ext cx="3241675" cy="1993900"/>
          </a:xfrm>
          <a:prstGeom prst="rect">
            <a:avLst/>
          </a:prstGeom>
        </p:spPr>
      </p:pic>
      <p:pic>
        <p:nvPicPr>
          <p:cNvPr id="4" name="Picture 3"/>
          <p:cNvPicPr>
            <a:picLocks noChangeAspect="1"/>
          </p:cNvPicPr>
          <p:nvPr/>
        </p:nvPicPr>
        <p:blipFill>
          <a:blip r:embed="rId4"/>
          <a:stretch>
            <a:fillRect/>
          </a:stretch>
        </p:blipFill>
        <p:spPr>
          <a:xfrm>
            <a:off x="2661286" y="3082694"/>
            <a:ext cx="5714365" cy="36489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a:t>Overview</a:t>
            </a:r>
            <a:endParaRPr lang="zh-CN" altLang="en-US" dirty="0"/>
          </a:p>
        </p:txBody>
      </p:sp>
      <p:sp>
        <p:nvSpPr>
          <p:cNvPr id="3" name="内容占位符 2"/>
          <p:cNvSpPr>
            <a:spLocks noGrp="1"/>
          </p:cNvSpPr>
          <p:nvPr>
            <p:ph idx="1"/>
          </p:nvPr>
        </p:nvSpPr>
        <p:spPr>
          <a:xfrm>
            <a:off x="838200" y="1826261"/>
            <a:ext cx="10515600" cy="4770755"/>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Deep Learning Framework support for ROCm</a:t>
            </a:r>
          </a:p>
        </p:txBody>
      </p:sp>
      <p:graphicFrame>
        <p:nvGraphicFramePr>
          <p:cNvPr id="5" name="Content Placeholder 4"/>
          <p:cNvGraphicFramePr>
            <a:graphicFrameLocks noGrp="1"/>
          </p:cNvGraphicFramePr>
          <p:nvPr>
            <p:ph sz="half" idx="1"/>
          </p:nvPr>
        </p:nvGraphicFramePr>
        <p:xfrm>
          <a:off x="766446" y="1706246"/>
          <a:ext cx="10752457" cy="4509775"/>
        </p:xfrm>
        <a:graphic>
          <a:graphicData uri="http://schemas.openxmlformats.org/drawingml/2006/table">
            <a:tbl>
              <a:tblPr firstRow="1" bandRow="1">
                <a:tableStyleId>{5C22544A-7EE6-4342-B048-85BDC9FD1C3A}</a:tableStyleId>
              </a:tblPr>
              <a:tblGrid>
                <a:gridCol w="2150745"/>
                <a:gridCol w="2150111"/>
                <a:gridCol w="2150745"/>
                <a:gridCol w="2150111"/>
                <a:gridCol w="2150745"/>
              </a:tblGrid>
              <a:tr h="369571">
                <a:tc>
                  <a:txBody>
                    <a:bodyPr/>
                    <a:lstStyle/>
                    <a:p>
                      <a:pPr>
                        <a:buNone/>
                      </a:pPr>
                      <a:r>
                        <a:rPr sz="1600"/>
                        <a:t>Framework </a:t>
                      </a:r>
                    </a:p>
                  </a:txBody>
                  <a:tcPr/>
                </a:tc>
                <a:tc>
                  <a:txBody>
                    <a:bodyPr/>
                    <a:lstStyle/>
                    <a:p>
                      <a:pPr>
                        <a:buNone/>
                      </a:pPr>
                      <a:r>
                        <a:rPr sz="1600"/>
                        <a:t>Status </a:t>
                      </a:r>
                    </a:p>
                  </a:txBody>
                  <a:tcPr/>
                </a:tc>
                <a:tc>
                  <a:txBody>
                    <a:bodyPr/>
                    <a:lstStyle/>
                    <a:p>
                      <a:pPr>
                        <a:buNone/>
                      </a:pPr>
                      <a:r>
                        <a:rPr sz="1600"/>
                        <a:t>MIOpen Enabled </a:t>
                      </a:r>
                    </a:p>
                  </a:txBody>
                  <a:tcPr/>
                </a:tc>
                <a:tc>
                  <a:txBody>
                    <a:bodyPr/>
                    <a:lstStyle/>
                    <a:p>
                      <a:pPr>
                        <a:buNone/>
                      </a:pPr>
                      <a:r>
                        <a:rPr sz="1600"/>
                        <a:t>Upstreamed   </a:t>
                      </a:r>
                    </a:p>
                  </a:txBody>
                  <a:tcPr/>
                </a:tc>
                <a:tc>
                  <a:txBody>
                    <a:bodyPr/>
                    <a:lstStyle/>
                    <a:p>
                      <a:pPr>
                        <a:buNone/>
                      </a:pPr>
                      <a:r>
                        <a:rPr sz="1600"/>
                        <a:t>Current Repository</a:t>
                      </a:r>
                    </a:p>
                  </a:txBody>
                  <a:tcPr/>
                </a:tc>
              </a:tr>
              <a:tr h="542925">
                <a:tc>
                  <a:txBody>
                    <a:bodyPr/>
                    <a:lstStyle/>
                    <a:p>
                      <a:pPr>
                        <a:buNone/>
                      </a:pPr>
                      <a:r>
                        <a:rPr sz="1600"/>
                        <a:t>Caffe       </a:t>
                      </a:r>
                    </a:p>
                  </a:txBody>
                  <a:tcPr/>
                </a:tc>
                <a:tc>
                  <a:txBody>
                    <a:bodyPr/>
                    <a:lstStyle/>
                    <a:p>
                      <a:pPr>
                        <a:buNone/>
                      </a:pPr>
                      <a:r>
                        <a:rPr sz="1600"/>
                        <a:t>Public     </a:t>
                      </a:r>
                    </a:p>
                  </a:txBody>
                  <a:tcPr/>
                </a:tc>
                <a:tc>
                  <a:txBody>
                    <a:bodyPr/>
                    <a:lstStyle/>
                    <a:p>
                      <a:pPr>
                        <a:buNone/>
                      </a:pPr>
                      <a:r>
                        <a:rPr sz="1600"/>
                        <a:t>Yes            </a:t>
                      </a:r>
                    </a:p>
                  </a:txBody>
                  <a:tcPr/>
                </a:tc>
                <a:tc>
                  <a:txBody>
                    <a:bodyPr/>
                    <a:lstStyle/>
                    <a:p>
                      <a:pPr>
                        <a:buNone/>
                      </a:pPr>
                      <a:r>
                        <a:rPr sz="1600"/>
                        <a:t>              </a:t>
                      </a:r>
                    </a:p>
                  </a:txBody>
                  <a:tcPr/>
                </a:tc>
                <a:tc>
                  <a:txBody>
                    <a:bodyPr/>
                    <a:lstStyle/>
                    <a:p>
                      <a:pPr>
                        <a:buNone/>
                      </a:pPr>
                      <a:r>
                        <a:rPr sz="1200"/>
                        <a:t>https://github.com/ROCmSoftwarePlatform/hipCaffe</a:t>
                      </a:r>
                    </a:p>
                  </a:txBody>
                  <a:tcPr/>
                </a:tc>
              </a:tr>
              <a:tr h="705485">
                <a:tc>
                  <a:txBody>
                    <a:bodyPr/>
                    <a:lstStyle/>
                    <a:p>
                      <a:pPr>
                        <a:buNone/>
                      </a:pPr>
                      <a:r>
                        <a:rPr sz="1600"/>
                        <a:t>Tensorflow   </a:t>
                      </a:r>
                    </a:p>
                  </a:txBody>
                  <a:tcPr/>
                </a:tc>
                <a:tc>
                  <a:txBody>
                    <a:bodyPr/>
                    <a:lstStyle/>
                    <a:p>
                      <a:pPr>
                        <a:buNone/>
                      </a:pPr>
                      <a:r>
                        <a:rPr sz="1600"/>
                        <a:t>Development </a:t>
                      </a:r>
                    </a:p>
                  </a:txBody>
                  <a:tcPr/>
                </a:tc>
                <a:tc>
                  <a:txBody>
                    <a:bodyPr/>
                    <a:lstStyle/>
                    <a:p>
                      <a:pPr>
                        <a:buNone/>
                      </a:pPr>
                      <a:r>
                        <a:rPr sz="1600"/>
                        <a:t>Yes             </a:t>
                      </a:r>
                    </a:p>
                  </a:txBody>
                  <a:tcPr/>
                </a:tc>
                <a:tc>
                  <a:txBody>
                    <a:bodyPr/>
                    <a:lstStyle/>
                    <a:p>
                      <a:pPr>
                        <a:buNone/>
                      </a:pPr>
                      <a:r>
                        <a:rPr sz="1600"/>
                        <a:t>CLA in Progress </a:t>
                      </a:r>
                    </a:p>
                  </a:txBody>
                  <a:tcPr/>
                </a:tc>
                <a:tc>
                  <a:txBody>
                    <a:bodyPr/>
                    <a:lstStyle/>
                    <a:p>
                      <a:pPr>
                        <a:buNone/>
                      </a:pPr>
                      <a:r>
                        <a:rPr sz="1200"/>
                        <a:t>Notes: Working on NCCL and XLA enablement, Running</a:t>
                      </a:r>
                    </a:p>
                  </a:txBody>
                  <a:tcPr/>
                </a:tc>
              </a:tr>
              <a:tr h="504191">
                <a:tc>
                  <a:txBody>
                    <a:bodyPr/>
                    <a:lstStyle/>
                    <a:p>
                      <a:pPr>
                        <a:buNone/>
                      </a:pPr>
                      <a:r>
                        <a:rPr sz="1600"/>
                        <a:t>Caffe2       </a:t>
                      </a:r>
                    </a:p>
                  </a:txBody>
                  <a:tcPr/>
                </a:tc>
                <a:tc>
                  <a:txBody>
                    <a:bodyPr/>
                    <a:lstStyle/>
                    <a:p>
                      <a:pPr>
                        <a:buNone/>
                      </a:pPr>
                      <a:r>
                        <a:rPr sz="1600"/>
                        <a:t>Upstreaming </a:t>
                      </a:r>
                    </a:p>
                  </a:txBody>
                  <a:tcPr/>
                </a:tc>
                <a:tc>
                  <a:txBody>
                    <a:bodyPr/>
                    <a:lstStyle/>
                    <a:p>
                      <a:pPr>
                        <a:buNone/>
                      </a:pPr>
                      <a:r>
                        <a:rPr sz="1600"/>
                        <a:t>Yes </a:t>
                      </a:r>
                    </a:p>
                  </a:txBody>
                  <a:tcPr/>
                </a:tc>
                <a:tc>
                  <a:txBody>
                    <a:bodyPr/>
                    <a:lstStyle/>
                    <a:p>
                      <a:pPr>
                        <a:buNone/>
                      </a:pPr>
                      <a:r>
                        <a:rPr sz="1600"/>
                        <a:t>CLA in Progress </a:t>
                      </a:r>
                    </a:p>
                  </a:txBody>
                  <a:tcPr/>
                </a:tc>
                <a:tc>
                  <a:txBody>
                    <a:bodyPr/>
                    <a:lstStyle/>
                    <a:p>
                      <a:pPr>
                        <a:buNone/>
                      </a:pPr>
                      <a:r>
                        <a:rPr sz="1200"/>
                        <a:t>https://github.com/ROCmSoftwarePlatform/caffe2</a:t>
                      </a:r>
                    </a:p>
                  </a:txBody>
                  <a:tcPr/>
                </a:tc>
              </a:tr>
              <a:tr h="640080">
                <a:tc>
                  <a:txBody>
                    <a:bodyPr/>
                    <a:lstStyle/>
                    <a:p>
                      <a:pPr>
                        <a:buNone/>
                      </a:pPr>
                      <a:r>
                        <a:rPr sz="1600"/>
                        <a:t>Torch HIP   </a:t>
                      </a:r>
                    </a:p>
                  </a:txBody>
                  <a:tcPr/>
                </a:tc>
                <a:tc>
                  <a:txBody>
                    <a:bodyPr/>
                    <a:lstStyle/>
                    <a:p>
                      <a:pPr>
                        <a:buNone/>
                      </a:pPr>
                      <a:r>
                        <a:rPr sz="1600"/>
                        <a:t>Upstreaming </a:t>
                      </a:r>
                    </a:p>
                  </a:txBody>
                  <a:tcPr/>
                </a:tc>
                <a:tc>
                  <a:txBody>
                    <a:bodyPr/>
                    <a:lstStyle/>
                    <a:p>
                      <a:pPr>
                        <a:buNone/>
                      </a:pPr>
                      <a:r>
                        <a:rPr sz="1600"/>
                        <a:t>Development </a:t>
                      </a:r>
                    </a:p>
                  </a:txBody>
                  <a:tcPr/>
                </a:tc>
                <a:tc>
                  <a:txBody>
                    <a:bodyPr/>
                    <a:lstStyle/>
                    <a:p>
                      <a:pPr>
                        <a:buNone/>
                      </a:pPr>
                      <a:r>
                        <a:rPr sz="1600"/>
                        <a:t>In process </a:t>
                      </a:r>
                    </a:p>
                  </a:txBody>
                  <a:tcPr/>
                </a:tc>
                <a:tc>
                  <a:txBody>
                    <a:bodyPr/>
                    <a:lstStyle/>
                    <a:p>
                      <a:pPr>
                        <a:buNone/>
                      </a:pPr>
                      <a:r>
                        <a:rPr sz="1200"/>
                        <a:t>https://github.com/ROCmSoftwarePlatform/cutorch_hip</a:t>
                      </a:r>
                    </a:p>
                  </a:txBody>
                  <a:tcPr/>
                </a:tc>
              </a:tr>
              <a:tr h="504191">
                <a:tc>
                  <a:txBody>
                    <a:bodyPr/>
                    <a:lstStyle/>
                    <a:p>
                      <a:pPr>
                        <a:buNone/>
                      </a:pPr>
                      <a:r>
                        <a:rPr sz="1600"/>
                        <a:t>HIPnn        </a:t>
                      </a:r>
                    </a:p>
                  </a:txBody>
                  <a:tcPr/>
                </a:tc>
                <a:tc>
                  <a:txBody>
                    <a:bodyPr/>
                    <a:lstStyle/>
                    <a:p>
                      <a:pPr>
                        <a:buNone/>
                      </a:pPr>
                      <a:r>
                        <a:rPr sz="1600"/>
                        <a:t>Upstreaming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200"/>
                        <a:t>https://github.com/ROCmSoftwarePlatform/cunn_hip</a:t>
                      </a:r>
                    </a:p>
                  </a:txBody>
                  <a:tcPr/>
                </a:tc>
              </a:tr>
              <a:tr h="369571">
                <a:tc>
                  <a:txBody>
                    <a:bodyPr/>
                    <a:lstStyle/>
                    <a:p>
                      <a:pPr>
                        <a:buNone/>
                      </a:pPr>
                      <a:r>
                        <a:rPr sz="1600"/>
                        <a:t>PyTorch      </a:t>
                      </a:r>
                    </a:p>
                  </a:txBody>
                  <a:tcPr/>
                </a:tc>
                <a:tc>
                  <a:txBody>
                    <a:bodyPr/>
                    <a:lstStyle/>
                    <a:p>
                      <a:pPr>
                        <a:buNone/>
                      </a:pPr>
                      <a:r>
                        <a:rPr sz="1600"/>
                        <a:t>Development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200"/>
                        <a:t> </a:t>
                      </a:r>
                    </a:p>
                  </a:txBody>
                  <a:tcPr/>
                </a:tc>
              </a:tr>
              <a:tr h="504191">
                <a:tc>
                  <a:txBody>
                    <a:bodyPr/>
                    <a:lstStyle/>
                    <a:p>
                      <a:pPr>
                        <a:buNone/>
                      </a:pPr>
                      <a:r>
                        <a:rPr sz="1600"/>
                        <a:t>MxNet       </a:t>
                      </a:r>
                    </a:p>
                  </a:txBody>
                  <a:tcPr/>
                </a:tc>
                <a:tc>
                  <a:txBody>
                    <a:bodyPr/>
                    <a:lstStyle/>
                    <a:p>
                      <a:pPr>
                        <a:buNone/>
                      </a:pPr>
                      <a:r>
                        <a:rPr sz="1600"/>
                        <a:t>Development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200"/>
                        <a:t>https://github.com/ROCmSoftwarePlatform/mxnet  </a:t>
                      </a:r>
                    </a:p>
                  </a:txBody>
                  <a:tcPr/>
                </a:tc>
              </a:tr>
              <a:tr h="369571">
                <a:tc>
                  <a:txBody>
                    <a:bodyPr/>
                    <a:lstStyle/>
                    <a:p>
                      <a:pPr>
                        <a:buNone/>
                      </a:pPr>
                      <a:r>
                        <a:rPr sz="1600"/>
                        <a:t>CNTK       </a:t>
                      </a:r>
                    </a:p>
                  </a:txBody>
                  <a:tcPr/>
                </a:tc>
                <a:tc>
                  <a:txBody>
                    <a:bodyPr/>
                    <a:lstStyle/>
                    <a:p>
                      <a:pPr>
                        <a:buNone/>
                      </a:pPr>
                      <a:r>
                        <a:rPr sz="1600"/>
                        <a:t>Development </a:t>
                      </a:r>
                    </a:p>
                  </a:txBody>
                  <a:tcPr/>
                </a:tc>
                <a:tc>
                  <a:txBody>
                    <a:bodyPr/>
                    <a:lstStyle/>
                    <a:p>
                      <a:pPr>
                        <a:buNone/>
                      </a:pPr>
                      <a:r>
                        <a:rPr sz="1600"/>
                        <a:t>Development     </a:t>
                      </a:r>
                    </a:p>
                  </a:txBody>
                  <a:tcPr/>
                </a:tc>
                <a:tc>
                  <a:txBody>
                    <a:bodyPr/>
                    <a:lstStyle/>
                    <a:p>
                      <a:pPr>
                        <a:buNone/>
                      </a:pPr>
                      <a:r>
                        <a:rPr sz="1600"/>
                        <a:t>              </a:t>
                      </a:r>
                    </a:p>
                  </a:txBody>
                  <a:tcPr/>
                </a:tc>
                <a:tc>
                  <a:txBody>
                    <a:bodyPr/>
                    <a:lstStyle/>
                    <a:p>
                      <a:pPr>
                        <a:buNone/>
                      </a:pPr>
                      <a:r>
                        <a:rPr sz="1600"/>
                        <a:t>           </a:t>
                      </a: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MIOpen（Machine Intelligence Open）</a:t>
            </a:r>
          </a:p>
        </p:txBody>
      </p:sp>
      <p:sp>
        <p:nvSpPr>
          <p:cNvPr id="3" name="Content Placeholder 2"/>
          <p:cNvSpPr>
            <a:spLocks noGrp="1"/>
          </p:cNvSpPr>
          <p:nvPr>
            <p:ph sz="half" idx="1"/>
          </p:nvPr>
        </p:nvSpPr>
        <p:spPr>
          <a:xfrm>
            <a:off x="838837" y="1826262"/>
            <a:ext cx="10351135" cy="4351655"/>
          </a:xfrm>
        </p:spPr>
        <p:txBody>
          <a:bodyPr/>
          <a:lstStyle/>
          <a:p>
            <a:r>
              <a:rPr lang="en-US"/>
              <a:t>MIOpen 是 AMD 版的 cuDNN。 最近推出了 MIOpen 基本完成了对 CUDA 的对位复制。支持 OpenCL 和 HIP 两种编程模式。</a:t>
            </a:r>
            <a:endParaRPr lang="en-US"/>
          </a:p>
          <a:p>
            <a:r>
              <a:rPr lang="x-none" altLang="en-US"/>
              <a:t>MIOpen</a:t>
            </a:r>
            <a:r>
              <a:rPr lang="en-US"/>
              <a:t>使用了一个叫 MIOpenGEMM 的矩阵乘法库。</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x-none" altLang="en-US" dirty="0"/>
              <a:t>AMD OpenVX &amp; OpenVX Extensions </a:t>
            </a:r>
            <a:endParaRPr lang="zh-CN" altLang="en-US" dirty="0"/>
          </a:p>
        </p:txBody>
      </p:sp>
      <p:sp>
        <p:nvSpPr>
          <p:cNvPr id="3" name="内容占位符 2"/>
          <p:cNvSpPr>
            <a:spLocks noGrp="1"/>
          </p:cNvSpPr>
          <p:nvPr>
            <p:ph sz="half" idx="1"/>
          </p:nvPr>
        </p:nvSpPr>
        <p:spPr>
          <a:xfrm>
            <a:off x="838836" y="1826262"/>
            <a:ext cx="10876915" cy="4351655"/>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AMD OpenVX Client/Server Demo App</a:t>
            </a:r>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en-US" dirty="0"/>
              <a:t>Neural Net Model Compiler &amp; Optimizer</a:t>
            </a:r>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9330</Words>
  <Application>Kingsoft Office WPP</Application>
  <PresentationFormat>Widescreen</PresentationFormat>
  <Paragraphs>459</Paragraphs>
  <Slides>25</Slides>
  <Notes>11</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Brief on AMD MIVisionX</vt:lpstr>
      <vt:lpstr>Overview</vt:lpstr>
      <vt:lpstr>AMD OpenVX &amp; OpenVX Extensions </vt:lpstr>
      <vt:lpstr>Applications Based on AMD OpenVX</vt:lpstr>
      <vt:lpstr>AMD OpenVX Client/Server Demo App</vt:lpstr>
      <vt:lpstr>Neural Net Model Compiler &amp; Optimizer</vt:lpstr>
      <vt:lpstr>MIVisionX Toolkit</vt:lpstr>
      <vt:lpstr>Utilities</vt:lpstr>
      <vt:lpstr>Backup</vt:lpstr>
      <vt:lpstr>ROCm - AMD Openning Software Stack for GPU Programming</vt:lpstr>
      <vt:lpstr>AMD ROCm 2.6 Software Stack</vt:lpstr>
      <vt:lpstr>ROCm Stack Architecture</vt:lpstr>
      <vt:lpstr>AMD AI over ROCm</vt:lpstr>
      <vt:lpstr>Application Development over ROCm Stack</vt:lpstr>
      <vt:lpstr>AMD Graphics Core Next</vt:lpstr>
      <vt:lpstr>Vega Series Processor</vt:lpstr>
      <vt:lpstr>Compute Unit (CU) and Memory Hierarchy</vt:lpstr>
      <vt:lpstr>AMD ROCm Overview</vt:lpstr>
      <vt:lpstr>ROCm vs CUDA</vt:lpstr>
      <vt:lpstr>Deep Learning Framework support for ROCm</vt:lpstr>
      <vt:lpstr>HIP (Heterogeous-compute Interface for Portability，异构计算可移植接口)</vt:lpstr>
      <vt:lpstr>MIOpen（Machine Intelligence Open）</vt:lpstr>
      <vt:lpstr>PowerPoint 演示文稿</vt:lpstr>
      <vt:lpstr>PowerPoint 演示文稿</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218</cp:revision>
  <dcterms:created xsi:type="dcterms:W3CDTF">2019-07-31T08:54:59Z</dcterms:created>
  <dcterms:modified xsi:type="dcterms:W3CDTF">2019-07-31T08:54:59Z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2019-07-30 02:31:46Z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